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7" r:id="rId4"/>
    <p:sldId id="261" r:id="rId5"/>
    <p:sldId id="275" r:id="rId6"/>
    <p:sldId id="274" r:id="rId7"/>
    <p:sldId id="276" r:id="rId8"/>
    <p:sldId id="280" r:id="rId9"/>
    <p:sldId id="284" r:id="rId10"/>
    <p:sldId id="258" r:id="rId11"/>
    <p:sldId id="259" r:id="rId12"/>
    <p:sldId id="271" r:id="rId13"/>
    <p:sldId id="285" r:id="rId14"/>
    <p:sldId id="264" r:id="rId15"/>
    <p:sldId id="299" r:id="rId16"/>
    <p:sldId id="286" r:id="rId17"/>
    <p:sldId id="287" r:id="rId18"/>
    <p:sldId id="288" r:id="rId19"/>
    <p:sldId id="289" r:id="rId20"/>
    <p:sldId id="292" r:id="rId21"/>
    <p:sldId id="298" r:id="rId22"/>
    <p:sldId id="294" r:id="rId23"/>
    <p:sldId id="296" r:id="rId24"/>
    <p:sldId id="297" r:id="rId25"/>
    <p:sldId id="266" r:id="rId26"/>
    <p:sldId id="267" r:id="rId27"/>
    <p:sldId id="268" r:id="rId28"/>
    <p:sldId id="290" r:id="rId29"/>
    <p:sldId id="291" r:id="rId30"/>
    <p:sldId id="300" r:id="rId31"/>
    <p:sldId id="270" r:id="rId32"/>
    <p:sldId id="272" r:id="rId3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9" d="100"/>
          <a:sy n="39" d="100"/>
        </p:scale>
        <p:origin x="85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7831B-21A5-41C1-B09B-D75699572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133BF-FD14-42DC-99E2-CA7C7F3C12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835E8-9B14-4EE2-8F4A-DD1F34349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F1760-6E40-41BC-95E1-2EDEB8D00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0BD46-77FB-46EA-BF8C-26ECAABB6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073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BACE1-241D-479E-B51E-387F8AE12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B706F0-5EB0-4C59-9107-2C07F42D2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92AF1-DBD9-4291-BC4F-E6348BC57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539A6-70FD-49F0-B65A-CAFADCE81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930D0-BAE0-4CAF-A4B2-AE76F0922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7807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08B85E-96A3-4AC1-8437-138B9861E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DCD157-4DED-4A34-8493-5A92794E9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9FA3-A3C0-4D9C-8F40-EF7732D39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03385-0D14-47EC-A040-7F9A82C8D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C959F-20C0-4F11-B294-0E59EB88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726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8BF7-F9AF-44CC-9F4A-08942ABE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AE85C-2C03-4ED0-828A-53DE80171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51001-F7C8-466D-A8BA-E70CD1AEA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3E434-FA1F-43ED-A5B5-639BEADD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AD174-4F69-4A39-B657-AFF25905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664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68D22-5B93-432A-8194-15DC379E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C540E-4979-49D4-B22B-8F2514516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AF6F2-4B53-42D7-A202-52820C631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AB91A-E6F5-4A07-BD61-70609C997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A7455-C4E5-42BE-B24C-9DF0B459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918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FE3C-C013-4949-9CE7-BE2996F1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E8AD0-B654-46D5-9B45-6E3FD93F4C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79C14-7C3B-4D91-B386-1C0B8D763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9E580-A0E4-46BC-8BE3-BA8F09954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C87991-6F34-42BE-8687-9193B1B6F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F23B8-7CB0-481D-8893-74769234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70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9535-75FC-4790-985B-803FB7D3B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47C24-5868-4A5A-B160-FF747610D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542CA7-9023-4A7F-B4B1-0E33666CD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68F46E-0D19-43DD-873C-0D3ABF6FC0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5851C8-03E8-4065-B92D-E72E04D94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DEBD9-F720-4845-A536-0446C79C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01975C-130B-4CFD-B5DD-62F892458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6AF6A6-0E23-42D8-936D-9CC21477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855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180C3-E671-4481-BA80-3581E54D9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E49B30-1B13-4F78-96F3-D2128A1E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62535-0A33-4815-A6C2-CB54E109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B85D27-42C0-42A5-A75B-23590243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325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07A442-3296-4C0E-8ECE-78674808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9E9498-7B66-4E9D-A438-E0CDA5CE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BE69B-920E-4D55-9E7B-14886036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039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D5412-11BD-41B7-9B4F-73AED4ED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23CCB-A56C-4EA3-923B-48C7CBAF0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4EA70-4754-4229-97C1-552E565EF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6872A-EF66-4964-A677-87F0839FF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FEA4-64EC-4D55-8DE5-11DB5E5BA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33D61-19E0-4835-971D-646770699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010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63C62-E864-49DE-A54A-6808DA923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AAE438-5E0A-40E4-8BE9-AF0487AE54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9DBF0-8880-449D-A956-516039513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26EEE-C5A7-40C1-8C57-08C769EA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6258FA-0122-41EC-B751-73E043C7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C8C9F-3103-484C-8729-88185C726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870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61AC73-22EB-4952-A8B1-ECCE0B31D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49305-3A8B-44A0-9743-D94FDB3D3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FEC75-1112-48BC-AEFE-D34BB6B5B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6B51A-DDF3-48C6-A991-3EF3BFB2B376}" type="datetimeFigureOut">
              <a:rPr lang="es-CO" smtClean="0"/>
              <a:t>11/05/2024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85987-6993-4AF1-BB83-C39455833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25462-30B9-4971-85E0-A58073439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999AA-5FAB-4C82-91E2-48DF24044B4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098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8D3EB-CEDD-4455-AB6E-6ECD61D8D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0492" y="2420315"/>
            <a:ext cx="9144000" cy="1761721"/>
          </a:xfrm>
        </p:spPr>
        <p:txBody>
          <a:bodyPr>
            <a:normAutofit fontScale="90000"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Empresa de Desarrollo urbano y rural </a:t>
            </a:r>
          </a:p>
        </p:txBody>
      </p:sp>
    </p:spTree>
    <p:extLst>
      <p:ext uri="{BB962C8B-B14F-4D97-AF65-F5344CB8AC3E}">
        <p14:creationId xmlns:p14="http://schemas.microsoft.com/office/powerpoint/2010/main" val="743458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DAC81-141F-4120-884E-E54825818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8C56AF9E-B4BF-4096-981A-5E2B3F3A6CF8}"/>
              </a:ext>
            </a:extLst>
          </p:cNvPr>
          <p:cNvSpPr/>
          <p:nvPr/>
        </p:nvSpPr>
        <p:spPr>
          <a:xfrm>
            <a:off x="481013" y="3048000"/>
            <a:ext cx="522931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Línea</a:t>
            </a:r>
          </a:p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estratégica</a:t>
            </a:r>
          </a:p>
        </p:txBody>
      </p:sp>
    </p:spTree>
    <p:extLst>
      <p:ext uri="{BB962C8B-B14F-4D97-AF65-F5344CB8AC3E}">
        <p14:creationId xmlns:p14="http://schemas.microsoft.com/office/powerpoint/2010/main" val="294143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CB37D5-0AB0-331C-B32A-269025E9EB6A}"/>
              </a:ext>
            </a:extLst>
          </p:cNvPr>
          <p:cNvSpPr txBox="1"/>
          <p:nvPr/>
        </p:nvSpPr>
        <p:spPr>
          <a:xfrm>
            <a:off x="1920240" y="1159932"/>
            <a:ext cx="9184640" cy="4295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LÍNEA ESTRATÉGICA No. 2. </a:t>
            </a:r>
          </a:p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CONVERGENCIA REGIONAL, MOVILIDAD LOCAL E </a:t>
            </a:r>
          </a:p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INTEGRACIÓN TERRITORIAL. Una ALIANZA para el desarrollo territorial.</a:t>
            </a:r>
          </a:p>
          <a:p>
            <a:pPr lvl="1" algn="just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SECTORES: 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Vivienda, ciudad y territorio; transporte</a:t>
            </a: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7000"/>
              </a:lnSpc>
            </a:pP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ESTRATÉGICO DE LA LÍNEA. 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Desarrollar la planificación intermedia para articular los procesos de transformación físico-espacial del territorio, con la planificación socioeconómica, reconociendo las relaciones supramunicipales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7000"/>
              </a:lnSpc>
            </a:pP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916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1C45E9-423A-4A5E-AEA6-5A46BC486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A47DF628-73D3-4FD1-BD1F-6CE685975EB5}"/>
              </a:ext>
            </a:extLst>
          </p:cNvPr>
          <p:cNvSpPr/>
          <p:nvPr/>
        </p:nvSpPr>
        <p:spPr>
          <a:xfrm>
            <a:off x="481013" y="3048000"/>
            <a:ext cx="599234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Componente</a:t>
            </a:r>
          </a:p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945079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CB37D5-0AB0-331C-B32A-269025E9EB6A}"/>
              </a:ext>
            </a:extLst>
          </p:cNvPr>
          <p:cNvSpPr txBox="1"/>
          <p:nvPr/>
        </p:nvSpPr>
        <p:spPr>
          <a:xfrm>
            <a:off x="1930400" y="1149369"/>
            <a:ext cx="8808720" cy="4559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07000"/>
              </a:lnSpc>
            </a:pPr>
            <a:r>
              <a:rPr lang="es-CO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VISIÓN DEL PLAN DE DESARROLLO TERRITORIAL:</a:t>
            </a:r>
          </a:p>
          <a:p>
            <a:pPr lvl="1" algn="just">
              <a:lnSpc>
                <a:spcPct val="107000"/>
              </a:lnSpc>
            </a:pPr>
            <a:endParaRPr lang="es-CO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r>
              <a:rPr lang="es-ES" sz="2400" dirty="0"/>
              <a:t>El municipio de Dosquebradas, Risaralda, al año 2027 será una ciudad transformada para la vida con seguridad humana y en paz, con inclusión social; segura; saludable; educada y educadora; con equidad de género; que respeta la diversidad cultural; con un crecimiento inclusivo, sostenible y competitivo; que busca la sostenibilidad ambiental y avanza en la convergencia regional, mediante el desarrollo y la aplicación de la ciencia, la tecnología y la innovación.</a:t>
            </a:r>
            <a:endParaRPr lang="es-C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52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19766B-4E6A-473B-B8F4-ECC5E5C22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D96B2F2E-80B7-46F3-9C30-CFDF9609C855}"/>
              </a:ext>
            </a:extLst>
          </p:cNvPr>
          <p:cNvSpPr/>
          <p:nvPr/>
        </p:nvSpPr>
        <p:spPr>
          <a:xfrm>
            <a:off x="481013" y="3048000"/>
            <a:ext cx="461536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Programa</a:t>
            </a:r>
          </a:p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alianzas</a:t>
            </a:r>
          </a:p>
        </p:txBody>
      </p:sp>
    </p:spTree>
    <p:extLst>
      <p:ext uri="{BB962C8B-B14F-4D97-AF65-F5344CB8AC3E}">
        <p14:creationId xmlns:p14="http://schemas.microsoft.com/office/powerpoint/2010/main" val="3891669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51193A8-CB27-2406-08D9-E816554F5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425677"/>
              </p:ext>
            </p:extLst>
          </p:nvPr>
        </p:nvGraphicFramePr>
        <p:xfrm>
          <a:off x="1757681" y="1008099"/>
          <a:ext cx="9347199" cy="4841801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743067">
                  <a:extLst>
                    <a:ext uri="{9D8B030D-6E8A-4147-A177-3AD203B41FA5}">
                      <a16:colId xmlns:a16="http://schemas.microsoft.com/office/drawing/2014/main" val="2243070437"/>
                    </a:ext>
                  </a:extLst>
                </a:gridCol>
                <a:gridCol w="664545">
                  <a:extLst>
                    <a:ext uri="{9D8B030D-6E8A-4147-A177-3AD203B41FA5}">
                      <a16:colId xmlns:a16="http://schemas.microsoft.com/office/drawing/2014/main" val="1260802481"/>
                    </a:ext>
                  </a:extLst>
                </a:gridCol>
                <a:gridCol w="1743067">
                  <a:extLst>
                    <a:ext uri="{9D8B030D-6E8A-4147-A177-3AD203B41FA5}">
                      <a16:colId xmlns:a16="http://schemas.microsoft.com/office/drawing/2014/main" val="3747083093"/>
                    </a:ext>
                  </a:extLst>
                </a:gridCol>
                <a:gridCol w="1645020">
                  <a:extLst>
                    <a:ext uri="{9D8B030D-6E8A-4147-A177-3AD203B41FA5}">
                      <a16:colId xmlns:a16="http://schemas.microsoft.com/office/drawing/2014/main" val="2402873349"/>
                    </a:ext>
                  </a:extLst>
                </a:gridCol>
                <a:gridCol w="708121">
                  <a:extLst>
                    <a:ext uri="{9D8B030D-6E8A-4147-A177-3AD203B41FA5}">
                      <a16:colId xmlns:a16="http://schemas.microsoft.com/office/drawing/2014/main" val="2772950019"/>
                    </a:ext>
                  </a:extLst>
                </a:gridCol>
                <a:gridCol w="708121">
                  <a:extLst>
                    <a:ext uri="{9D8B030D-6E8A-4147-A177-3AD203B41FA5}">
                      <a16:colId xmlns:a16="http://schemas.microsoft.com/office/drawing/2014/main" val="778027788"/>
                    </a:ext>
                  </a:extLst>
                </a:gridCol>
                <a:gridCol w="512026">
                  <a:extLst>
                    <a:ext uri="{9D8B030D-6E8A-4147-A177-3AD203B41FA5}">
                      <a16:colId xmlns:a16="http://schemas.microsoft.com/office/drawing/2014/main" val="2378835336"/>
                    </a:ext>
                  </a:extLst>
                </a:gridCol>
                <a:gridCol w="522920">
                  <a:extLst>
                    <a:ext uri="{9D8B030D-6E8A-4147-A177-3AD203B41FA5}">
                      <a16:colId xmlns:a16="http://schemas.microsoft.com/office/drawing/2014/main" val="3094521358"/>
                    </a:ext>
                  </a:extLst>
                </a:gridCol>
                <a:gridCol w="446662">
                  <a:extLst>
                    <a:ext uri="{9D8B030D-6E8A-4147-A177-3AD203B41FA5}">
                      <a16:colId xmlns:a16="http://schemas.microsoft.com/office/drawing/2014/main" val="760743894"/>
                    </a:ext>
                  </a:extLst>
                </a:gridCol>
                <a:gridCol w="653650">
                  <a:extLst>
                    <a:ext uri="{9D8B030D-6E8A-4147-A177-3AD203B41FA5}">
                      <a16:colId xmlns:a16="http://schemas.microsoft.com/office/drawing/2014/main" val="1948508910"/>
                    </a:ext>
                  </a:extLst>
                </a:gridCol>
              </a:tblGrid>
              <a:tr h="42951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SECTORES Y/O AREAS TEMATICAS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PROGRAMAS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METAS DE RESULTADO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METAS DE PRODUCTO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TOTAL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UNIDAD DE MEDIDA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2024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2025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2026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</a:rPr>
                        <a:t>2027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36776952"/>
                  </a:ext>
                </a:extLst>
              </a:tr>
              <a:tr h="39647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VIVIENDA URBANISMO Y OBRAS DE INTERES PUBLICO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dirty="0">
                          <a:effectLst/>
                        </a:rPr>
                        <a:t>Alianza por la construcción de un hábitat y entorno sostenible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Disminuir el deficit cuantitativo y cualitativo de vivienda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Gestionar y ejecutar proyectos de vivienda nueva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2127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Subsidios gestionados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435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742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673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277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25599014"/>
                  </a:ext>
                </a:extLst>
              </a:tr>
              <a:tr h="3964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Gestionar y ejecutar proyectos de Mejoramiento de Vivienda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550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Subsidios gestionados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250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300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3267554"/>
                  </a:ext>
                </a:extLst>
              </a:tr>
              <a:tr h="59470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Gestionar la legalizacion y titulacion de predios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1419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Bienes legalizados y titulados 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258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565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496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11911341"/>
                  </a:ext>
                </a:extLst>
              </a:tr>
              <a:tr h="54349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dirty="0">
                          <a:effectLst/>
                        </a:rPr>
                        <a:t>Ejecutar proyectos de desarrollo urbano y rural, asociadas a la infraestructura vial, los equipamientos colectivos, el espacio público y el cerramiento de lotes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Ejecutar proyectos de desarrollo  Urbano y Rural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12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Numero de obras realizadas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55007677"/>
                  </a:ext>
                </a:extLst>
              </a:tr>
              <a:tr h="3964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Gestionar el cerramiento de lotes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Gestiones realizadas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50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50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50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50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566325"/>
                  </a:ext>
                </a:extLst>
              </a:tr>
              <a:tr h="54349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Ejecutar  obras de insfraestructura vial 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4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Numero de obras realizadas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32904580"/>
                  </a:ext>
                </a:extLst>
              </a:tr>
              <a:tr h="239535"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92612846"/>
                  </a:ext>
                </a:extLst>
              </a:tr>
              <a:tr h="88380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800" u="none" strike="noStrike" dirty="0">
                          <a:effectLst/>
                        </a:rPr>
                        <a:t>Gobierno territorial; justicia y derecho; tecnologías de la información y telecomunicaciones</a:t>
                      </a:r>
                    </a:p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Una ALIANZA por la modernización institucional y la participación ciudadana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Fortalecer la capacidad tecnica, operativa y administrativa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Implementar estrategias para el fortalecimiento institucional de la empresa de desarrollo urbano y rural del Municipio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Estrategias para el fortalecimiento institucional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78952604"/>
                  </a:ext>
                </a:extLst>
              </a:tr>
              <a:tr h="3964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Fortalecer espacios laborales para mejorar la prestacion del servicio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Espacio laboral fortalecido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0,25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0,25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22950354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A976C91B-D3CA-7640-DE2B-142AB0BB5F93}"/>
              </a:ext>
            </a:extLst>
          </p:cNvPr>
          <p:cNvSpPr txBox="1"/>
          <p:nvPr/>
        </p:nvSpPr>
        <p:spPr>
          <a:xfrm>
            <a:off x="822961" y="292442"/>
            <a:ext cx="880872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7000"/>
              </a:lnSpc>
            </a:pP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CONSOLIDADO METAS </a:t>
            </a:r>
            <a:r>
              <a:rPr lang="es-CO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DE DESARROLLO”TRANSFORMEMOS A DOSQUEBRADAS 2024-2027”</a:t>
            </a:r>
            <a:endParaRPr lang="es-CO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35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CB37D5-0AB0-331C-B32A-269025E9EB6A}"/>
              </a:ext>
            </a:extLst>
          </p:cNvPr>
          <p:cNvSpPr txBox="1"/>
          <p:nvPr/>
        </p:nvSpPr>
        <p:spPr>
          <a:xfrm>
            <a:off x="1447800" y="1192714"/>
            <a:ext cx="8808720" cy="1134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7000"/>
              </a:lnSpc>
            </a:pPr>
            <a:r>
              <a:rPr lang="es-ES" sz="2400" b="1" dirty="0"/>
              <a:t>PROGRAMA No. A2.2. Alianza por la construcción de un Hábitat y Entornos Sostenibles.</a:t>
            </a:r>
            <a:endParaRPr lang="es-CO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1BBAC84-FD5F-C0D0-EB65-41457393C212}"/>
              </a:ext>
            </a:extLst>
          </p:cNvPr>
          <p:cNvSpPr txBox="1"/>
          <p:nvPr/>
        </p:nvSpPr>
        <p:spPr>
          <a:xfrm>
            <a:off x="2377440" y="2650034"/>
            <a:ext cx="8686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OBJETIVO: </a:t>
            </a:r>
            <a:r>
              <a:rPr lang="es-ES" sz="2400" dirty="0"/>
              <a:t>Implementar las gestiones necesarias para lograr disminuir los déficit cuantitativo y cualitativo de vivienda social, priorizando soluciones para los hogares que se encuentran en zonas de riesgo no mitigable y desarrollar proyectos urbanos asociados a los sistemas de espacios públicos, equipamientos colectivos y vialidad</a:t>
            </a:r>
            <a:r>
              <a:rPr lang="es-ES" sz="2000" dirty="0"/>
              <a:t>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301368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AEA6F71-08D0-EFCC-B766-A9BCDD6E2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120" y="744024"/>
            <a:ext cx="8412480" cy="2938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4E0D7C2-AFBC-7377-E9CA-BFDA548D4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949" y="3245010"/>
            <a:ext cx="9183382" cy="22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02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4284B79-4604-AF56-4C0D-457DCAE86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584" y="781029"/>
            <a:ext cx="9078592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41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4F839A5-2774-A66A-1AB6-00519836A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920" y="974123"/>
            <a:ext cx="8036560" cy="4778495"/>
          </a:xfrm>
          <a:prstGeom prst="rect">
            <a:avLst/>
          </a:prstGeom>
        </p:spPr>
      </p:pic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id="{BE852F13-9BE2-0780-26A5-CD6CDA536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06000" y="2072640"/>
            <a:ext cx="1686560" cy="74168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20DD4F-0E29-0606-357A-CC8A714367A9}"/>
              </a:ext>
            </a:extLst>
          </p:cNvPr>
          <p:cNvSpPr txBox="1"/>
          <p:nvPr/>
        </p:nvSpPr>
        <p:spPr>
          <a:xfrm>
            <a:off x="10038080" y="2228334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Para destacar</a:t>
            </a:r>
          </a:p>
        </p:txBody>
      </p:sp>
    </p:spTree>
    <p:extLst>
      <p:ext uri="{BB962C8B-B14F-4D97-AF65-F5344CB8AC3E}">
        <p14:creationId xmlns:p14="http://schemas.microsoft.com/office/powerpoint/2010/main" val="265761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21403A-4C15-4F76-90AD-B264162E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5DAE07C5-30CD-4D8D-A3A4-77E92C6F8FE0}"/>
              </a:ext>
            </a:extLst>
          </p:cNvPr>
          <p:cNvSpPr/>
          <p:nvPr/>
        </p:nvSpPr>
        <p:spPr>
          <a:xfrm>
            <a:off x="481013" y="3048000"/>
            <a:ext cx="552106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Diagnostico</a:t>
            </a:r>
          </a:p>
        </p:txBody>
      </p:sp>
    </p:spTree>
    <p:extLst>
      <p:ext uri="{BB962C8B-B14F-4D97-AF65-F5344CB8AC3E}">
        <p14:creationId xmlns:p14="http://schemas.microsoft.com/office/powerpoint/2010/main" val="2414394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DAC81-141F-4120-884E-E5482581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8C56AF9E-B4BF-4096-981A-5E2B3F3A6CF8}"/>
              </a:ext>
            </a:extLst>
          </p:cNvPr>
          <p:cNvSpPr/>
          <p:nvPr/>
        </p:nvSpPr>
        <p:spPr>
          <a:xfrm>
            <a:off x="481013" y="3048000"/>
            <a:ext cx="522931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Línea</a:t>
            </a:r>
          </a:p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estratégica</a:t>
            </a:r>
          </a:p>
        </p:txBody>
      </p:sp>
    </p:spTree>
    <p:extLst>
      <p:ext uri="{BB962C8B-B14F-4D97-AF65-F5344CB8AC3E}">
        <p14:creationId xmlns:p14="http://schemas.microsoft.com/office/powerpoint/2010/main" val="339372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CB37D5-0AB0-331C-B32A-269025E9EB6A}"/>
              </a:ext>
            </a:extLst>
          </p:cNvPr>
          <p:cNvSpPr txBox="1"/>
          <p:nvPr/>
        </p:nvSpPr>
        <p:spPr>
          <a:xfrm>
            <a:off x="1503680" y="651932"/>
            <a:ext cx="9184640" cy="5212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LÍNEA ESTRATÉGICA No. 5.</a:t>
            </a:r>
          </a:p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BUEN GOBIERNO Y GESTIÓN DE LO PÚBLICO.</a:t>
            </a:r>
          </a:p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Una ALIANZA por la modernización institucional y la participación ciudadana</a:t>
            </a:r>
          </a:p>
          <a:p>
            <a:pPr lvl="1" algn="ctr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SECTORES: </a:t>
            </a:r>
            <a: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Gobierno territorial; justicia y derecho; tecnologías de la información y telecomunicaciones</a:t>
            </a: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07000"/>
              </a:lnSpc>
            </a:pP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r>
              <a:rPr lang="es-E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ESTRATÉGICO DE LA LÍNEA. </a:t>
            </a:r>
            <a:r>
              <a:rPr lang="es-ES" sz="2400" dirty="0"/>
              <a:t>Implementar una gestión pública ejemplar en Dosquebradas, guiada por el compromiso y respeto por lo público. Promoveremos los valores del Modelo Integrado de Planeación - MIPG y Gestión, fundamentados en la honestidad, el respeto, el compromiso, la diligencia, la justicia y la solidaridad.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733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19766B-4E6A-473B-B8F4-ECC5E5C22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D96B2F2E-80B7-46F3-9C30-CFDF9609C855}"/>
              </a:ext>
            </a:extLst>
          </p:cNvPr>
          <p:cNvSpPr/>
          <p:nvPr/>
        </p:nvSpPr>
        <p:spPr>
          <a:xfrm>
            <a:off x="481013" y="3048000"/>
            <a:ext cx="461536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Programa</a:t>
            </a:r>
          </a:p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alianzas</a:t>
            </a:r>
          </a:p>
        </p:txBody>
      </p:sp>
    </p:spTree>
    <p:extLst>
      <p:ext uri="{BB962C8B-B14F-4D97-AF65-F5344CB8AC3E}">
        <p14:creationId xmlns:p14="http://schemas.microsoft.com/office/powerpoint/2010/main" val="2843411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CB37D5-0AB0-331C-B32A-269025E9EB6A}"/>
              </a:ext>
            </a:extLst>
          </p:cNvPr>
          <p:cNvSpPr txBox="1"/>
          <p:nvPr/>
        </p:nvSpPr>
        <p:spPr>
          <a:xfrm>
            <a:off x="1417320" y="837114"/>
            <a:ext cx="10134600" cy="1397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7000"/>
              </a:lnSpc>
            </a:pPr>
            <a:r>
              <a:rPr lang="es-ES" sz="3200" b="1" dirty="0"/>
              <a:t>PROGRAMA No. A2.2. </a:t>
            </a:r>
            <a:r>
              <a:rPr lang="es-ES" sz="3200" dirty="0"/>
              <a:t>Alianza por la construcción de un Hábitat y Entornos Sostenibles</a:t>
            </a:r>
            <a:r>
              <a:rPr lang="es-ES" sz="3200" b="1" dirty="0"/>
              <a:t>.</a:t>
            </a:r>
            <a:endParaRPr lang="es-CO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</a:pP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1BBAC84-FD5F-C0D0-EB65-41457393C212}"/>
              </a:ext>
            </a:extLst>
          </p:cNvPr>
          <p:cNvSpPr txBox="1"/>
          <p:nvPr/>
        </p:nvSpPr>
        <p:spPr>
          <a:xfrm>
            <a:off x="2001520" y="3198674"/>
            <a:ext cx="8686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/>
              <a:t>OBJETIVO: </a:t>
            </a:r>
            <a:r>
              <a:rPr lang="es-ES" sz="3200" dirty="0"/>
              <a:t>Modernizar y fortalecer las dependencias municipales a través de un enfoque estratégico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3534909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790C7E5-62B2-5634-030E-828663ADF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154" y="1226159"/>
            <a:ext cx="3267531" cy="3620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3F2A7E8-B8C6-26B5-3DD8-E08F15A684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75"/>
          <a:stretch/>
        </p:blipFill>
        <p:spPr>
          <a:xfrm>
            <a:off x="1790154" y="1849120"/>
            <a:ext cx="9173855" cy="36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25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195657-53D0-4D97-8A34-DF23BBCAD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8A9630DA-43F8-490B-8850-B7232E4054BF}"/>
              </a:ext>
            </a:extLst>
          </p:cNvPr>
          <p:cNvSpPr/>
          <p:nvPr/>
        </p:nvSpPr>
        <p:spPr>
          <a:xfrm>
            <a:off x="481013" y="3048000"/>
            <a:ext cx="567815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rPr>
              <a:t>Proyectos</a:t>
            </a:r>
          </a:p>
          <a:p>
            <a:r>
              <a:rPr lang="es-ES" sz="6600" b="1" dirty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rPr>
              <a:t>estratégicos</a:t>
            </a:r>
          </a:p>
        </p:txBody>
      </p:sp>
    </p:spTree>
    <p:extLst>
      <p:ext uri="{BB962C8B-B14F-4D97-AF65-F5344CB8AC3E}">
        <p14:creationId xmlns:p14="http://schemas.microsoft.com/office/powerpoint/2010/main" val="10542585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6A77C7-BFA1-63FE-FA45-BAE3476754F7}"/>
              </a:ext>
            </a:extLst>
          </p:cNvPr>
          <p:cNvSpPr txBox="1"/>
          <p:nvPr/>
        </p:nvSpPr>
        <p:spPr>
          <a:xfrm>
            <a:off x="2021840" y="1166842"/>
            <a:ext cx="81483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3600" dirty="0"/>
              <a:t>Mejoramiento Integral de Barrios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3600" dirty="0"/>
              <a:t>  Construcción de la solución vial la Popa fase II. (La Popa - </a:t>
            </a:r>
            <a:r>
              <a:rPr lang="es-ES" sz="3600" dirty="0" err="1"/>
              <a:t>Valher</a:t>
            </a:r>
            <a:r>
              <a:rPr lang="es-ES" sz="3600" dirty="0"/>
              <a:t> - ABB).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3600" dirty="0"/>
              <a:t>Reubicación de viviendas en riesgo del municipio.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3600" dirty="0"/>
              <a:t>Gestionar y construcción de viviendas nuevas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006090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C687F5-0F9C-4E77-B9E3-ACF32DF02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4" y="1644"/>
            <a:ext cx="12191998" cy="6854710"/>
          </a:xfrm>
          <a:prstGeom prst="rect">
            <a:avLst/>
          </a:prstGeom>
        </p:spPr>
      </p:pic>
      <p:sp>
        <p:nvSpPr>
          <p:cNvPr id="4" name="Rectángulo 5">
            <a:extLst>
              <a:ext uri="{FF2B5EF4-FFF2-40B4-BE49-F238E27FC236}">
                <a16:creationId xmlns:a16="http://schemas.microsoft.com/office/drawing/2014/main" id="{3367A6DC-172E-4764-99CA-0C1B2F3BCD7E}"/>
              </a:ext>
            </a:extLst>
          </p:cNvPr>
          <p:cNvSpPr/>
          <p:nvPr/>
        </p:nvSpPr>
        <p:spPr>
          <a:xfrm>
            <a:off x="481013" y="3048000"/>
            <a:ext cx="525656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Plan de</a:t>
            </a:r>
          </a:p>
          <a:p>
            <a:r>
              <a:rPr lang="es-E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77"/>
                <a:cs typeface="Arial" panose="020B0604020202020204" pitchFamily="34" charset="0"/>
              </a:rPr>
              <a:t>inversiones</a:t>
            </a:r>
          </a:p>
        </p:txBody>
      </p:sp>
    </p:spTree>
    <p:extLst>
      <p:ext uri="{BB962C8B-B14F-4D97-AF65-F5344CB8AC3E}">
        <p14:creationId xmlns:p14="http://schemas.microsoft.com/office/powerpoint/2010/main" val="3288330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723F2D-E30D-EE9F-34A5-11AD86E3D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1" y="405864"/>
            <a:ext cx="9075015" cy="5708704"/>
          </a:xfrm>
          <a:prstGeom prst="rect">
            <a:avLst/>
          </a:prstGeom>
        </p:spPr>
      </p:pic>
      <p:sp>
        <p:nvSpPr>
          <p:cNvPr id="2" name="Flecha: hacia la izquierda 1">
            <a:extLst>
              <a:ext uri="{FF2B5EF4-FFF2-40B4-BE49-F238E27FC236}">
                <a16:creationId xmlns:a16="http://schemas.microsoft.com/office/drawing/2014/main" id="{438CDF6D-77F4-04D7-F293-B577A96B8022}"/>
              </a:ext>
            </a:extLst>
          </p:cNvPr>
          <p:cNvSpPr/>
          <p:nvPr/>
        </p:nvSpPr>
        <p:spPr>
          <a:xfrm>
            <a:off x="9519920" y="2173096"/>
            <a:ext cx="1666240" cy="1016000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3055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hacia la izquierda 1">
            <a:extLst>
              <a:ext uri="{FF2B5EF4-FFF2-40B4-BE49-F238E27FC236}">
                <a16:creationId xmlns:a16="http://schemas.microsoft.com/office/drawing/2014/main" id="{438CDF6D-77F4-04D7-F293-B577A96B8022}"/>
              </a:ext>
            </a:extLst>
          </p:cNvPr>
          <p:cNvSpPr/>
          <p:nvPr/>
        </p:nvSpPr>
        <p:spPr>
          <a:xfrm>
            <a:off x="10962641" y="2275840"/>
            <a:ext cx="904240" cy="395096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AEBD542-7EB9-366A-2819-EA456B92B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219" y="1675828"/>
            <a:ext cx="9490422" cy="299834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ED6DDBE-C47A-6F26-71FA-BE54D6E2D610}"/>
              </a:ext>
            </a:extLst>
          </p:cNvPr>
          <p:cNvSpPr txBox="1"/>
          <p:nvPr/>
        </p:nvSpPr>
        <p:spPr>
          <a:xfrm>
            <a:off x="3027680" y="609600"/>
            <a:ext cx="5933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/>
              <a:t>Plan plurianual de inversiones por año y dependencia</a:t>
            </a:r>
          </a:p>
        </p:txBody>
      </p:sp>
    </p:spTree>
    <p:extLst>
      <p:ext uri="{BB962C8B-B14F-4D97-AF65-F5344CB8AC3E}">
        <p14:creationId xmlns:p14="http://schemas.microsoft.com/office/powerpoint/2010/main" val="40159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9A2B033-A05D-5F80-AF2D-ECE628045DFB}"/>
              </a:ext>
            </a:extLst>
          </p:cNvPr>
          <p:cNvSpPr txBox="1"/>
          <p:nvPr/>
        </p:nvSpPr>
        <p:spPr>
          <a:xfrm>
            <a:off x="2070734" y="269330"/>
            <a:ext cx="5051425" cy="378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spcBef>
                <a:spcPts val="1085"/>
              </a:spcBef>
              <a:spcAft>
                <a:spcPts val="0"/>
              </a:spcAft>
              <a:buSzPts val="1200"/>
              <a:tabLst>
                <a:tab pos="534670" algn="l"/>
              </a:tabLst>
            </a:pPr>
            <a:r>
              <a:rPr lang="es-ES" sz="1400" b="1" kern="0" spc="-10" dirty="0">
                <a:effectLst/>
                <a:latin typeface="Arial MT"/>
                <a:ea typeface="Arial" panose="020B0604020202020204" pitchFamily="34" charset="0"/>
              </a:rPr>
              <a:t>MISIÓN:</a:t>
            </a:r>
            <a:endParaRPr lang="es-CO" sz="1400" b="1" kern="0" spc="-10" dirty="0">
              <a:effectLst/>
              <a:latin typeface="Arial MT"/>
              <a:ea typeface="Arial" panose="020B0604020202020204" pitchFamily="34" charset="0"/>
            </a:endParaRPr>
          </a:p>
          <a:p>
            <a:pPr marL="77470" marR="170815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</a:pP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“Gestionamos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promovemos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desarrollo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del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territorio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mediante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el</a:t>
            </a:r>
            <a:r>
              <a:rPr lang="es-ES" sz="1400" spc="-3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mejoramiento del hábitat, la Vivienda digna, el Ordenamiento del espacio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físico y las obras de Urbanismo, con el fin de generar bienestar y calidad de</a:t>
            </a:r>
            <a:r>
              <a:rPr lang="es-ES" sz="1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vida en</a:t>
            </a:r>
            <a:r>
              <a:rPr lang="es-ES" sz="14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4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comunidad”.</a:t>
            </a:r>
            <a:endParaRPr lang="es-CO" sz="1200" dirty="0">
              <a:effectLst/>
              <a:latin typeface="Arial MT"/>
              <a:ea typeface="Arial MT"/>
              <a:cs typeface="Arial MT"/>
            </a:endParaRPr>
          </a:p>
          <a:p>
            <a:pPr marL="1143000" lvl="2" indent="-228600">
              <a:spcBef>
                <a:spcPts val="600"/>
              </a:spcBef>
              <a:spcAft>
                <a:spcPts val="0"/>
              </a:spcAft>
              <a:buSzPts val="1200"/>
              <a:buFont typeface="Arial" panose="020B0604020202020204" pitchFamily="34" charset="0"/>
              <a:buAutoNum type="arabicPeriod"/>
              <a:tabLst>
                <a:tab pos="534670" algn="l"/>
              </a:tabLst>
            </a:pPr>
            <a:r>
              <a:rPr lang="es-ES" sz="1400" b="1" kern="0" spc="-10" dirty="0">
                <a:effectLst/>
                <a:latin typeface="Arial MT"/>
                <a:ea typeface="Arial" panose="020B0604020202020204" pitchFamily="34" charset="0"/>
              </a:rPr>
              <a:t>VISIÓN</a:t>
            </a:r>
            <a:endParaRPr lang="es-CO" sz="1400" b="1" kern="0" spc="-10" dirty="0">
              <a:effectLst/>
              <a:latin typeface="Arial MT"/>
              <a:ea typeface="Arial" panose="020B0604020202020204" pitchFamily="34" charset="0"/>
            </a:endParaRPr>
          </a:p>
          <a:p>
            <a:pPr marL="77470" marR="170815" lvl="0" indent="0" algn="just" defTabSz="914400" rtl="0" eaLnBrk="1" fontAlgn="auto" latinLnBrk="0" hangingPunct="1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effectLst/>
                <a:latin typeface="Arial MT"/>
                <a:ea typeface="Arial MT"/>
                <a:cs typeface="Arial MT"/>
              </a:rPr>
              <a:t>“La Empresa de Desarrollo Urbano y Rural de Dosquebradas EDOS liderará los procesos que busquen mejorar las condiciones de bienestar para la comunidad, mediante la ejecución de proyectos de infraestructura, de Urbanismo y de medio ambiente, que logren un territorio confortable, incluyente e inteligente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Arial MT"/>
              <a:cs typeface="Arial MT"/>
            </a:endParaRPr>
          </a:p>
          <a:p>
            <a:endParaRPr lang="es-CO" sz="2000" dirty="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AF4141C2-A659-53A6-EC04-5959678D7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1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CO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Arial MT"/>
              <a:cs typeface="Arial M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</a:b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" name="Group 194">
            <a:extLst>
              <a:ext uri="{FF2B5EF4-FFF2-40B4-BE49-F238E27FC236}">
                <a16:creationId xmlns:a16="http://schemas.microsoft.com/office/drawing/2014/main" id="{E939963E-4FDB-E6A5-9600-4FF6A1312FA6}"/>
              </a:ext>
            </a:extLst>
          </p:cNvPr>
          <p:cNvGrpSpPr>
            <a:grpSpLocks/>
          </p:cNvGrpSpPr>
          <p:nvPr/>
        </p:nvGrpSpPr>
        <p:grpSpPr bwMode="auto">
          <a:xfrm>
            <a:off x="2948524" y="3960855"/>
            <a:ext cx="3553876" cy="2866446"/>
            <a:chOff x="337" y="3217"/>
            <a:chExt cx="8415" cy="8982"/>
          </a:xfrm>
        </p:grpSpPr>
        <p:pic>
          <p:nvPicPr>
            <p:cNvPr id="33" name="Picture 196">
              <a:extLst>
                <a:ext uri="{FF2B5EF4-FFF2-40B4-BE49-F238E27FC236}">
                  <a16:creationId xmlns:a16="http://schemas.microsoft.com/office/drawing/2014/main" id="{B9DF39BC-8B1A-D546-9BD5-48F398C221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" y="3217"/>
              <a:ext cx="8171" cy="57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  <p:pic>
          <p:nvPicPr>
            <p:cNvPr id="34" name="Picture 195">
              <a:extLst>
                <a:ext uri="{FF2B5EF4-FFF2-40B4-BE49-F238E27FC236}">
                  <a16:creationId xmlns:a16="http://schemas.microsoft.com/office/drawing/2014/main" id="{43A5EA56-FAA2-1783-B440-B88D2F0928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5404"/>
              <a:ext cx="4875" cy="6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A208D9FB-4C22-2A9A-0171-9CD0B5A78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6608" y="1432101"/>
            <a:ext cx="5083152" cy="3226696"/>
          </a:xfrm>
          <a:prstGeom prst="rect">
            <a:avLst/>
          </a:prstGeom>
        </p:spPr>
      </p:pic>
      <p:sp>
        <p:nvSpPr>
          <p:cNvPr id="5" name="Heptágono 4">
            <a:extLst>
              <a:ext uri="{FF2B5EF4-FFF2-40B4-BE49-F238E27FC236}">
                <a16:creationId xmlns:a16="http://schemas.microsoft.com/office/drawing/2014/main" id="{B99DD81D-3940-7FA4-5EA6-292BFE3CD7D7}"/>
              </a:ext>
            </a:extLst>
          </p:cNvPr>
          <p:cNvSpPr/>
          <p:nvPr/>
        </p:nvSpPr>
        <p:spPr>
          <a:xfrm>
            <a:off x="10749280" y="2377440"/>
            <a:ext cx="365760" cy="274320"/>
          </a:xfrm>
          <a:prstGeom prst="heptago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Heptágono 1">
            <a:extLst>
              <a:ext uri="{FF2B5EF4-FFF2-40B4-BE49-F238E27FC236}">
                <a16:creationId xmlns:a16="http://schemas.microsoft.com/office/drawing/2014/main" id="{746CDDED-9B54-E84A-0827-7541070E5C78}"/>
              </a:ext>
            </a:extLst>
          </p:cNvPr>
          <p:cNvSpPr/>
          <p:nvPr/>
        </p:nvSpPr>
        <p:spPr>
          <a:xfrm>
            <a:off x="5107219" y="6396037"/>
            <a:ext cx="365760" cy="274320"/>
          </a:xfrm>
          <a:prstGeom prst="heptago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8539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ED6DDBE-C47A-6F26-71FA-BE54D6E2D610}"/>
              </a:ext>
            </a:extLst>
          </p:cNvPr>
          <p:cNvSpPr txBox="1"/>
          <p:nvPr/>
        </p:nvSpPr>
        <p:spPr>
          <a:xfrm>
            <a:off x="3027680" y="609600"/>
            <a:ext cx="593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/>
              <a:t>Distribución POAI 2023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29DA152-DFFA-9EC9-ACB9-B43E6106E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743848"/>
              </p:ext>
            </p:extLst>
          </p:nvPr>
        </p:nvGraphicFramePr>
        <p:xfrm>
          <a:off x="513080" y="1280160"/>
          <a:ext cx="11165839" cy="504512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766973">
                  <a:extLst>
                    <a:ext uri="{9D8B030D-6E8A-4147-A177-3AD203B41FA5}">
                      <a16:colId xmlns:a16="http://schemas.microsoft.com/office/drawing/2014/main" val="1251261244"/>
                    </a:ext>
                  </a:extLst>
                </a:gridCol>
                <a:gridCol w="1971162">
                  <a:extLst>
                    <a:ext uri="{9D8B030D-6E8A-4147-A177-3AD203B41FA5}">
                      <a16:colId xmlns:a16="http://schemas.microsoft.com/office/drawing/2014/main" val="3464139674"/>
                    </a:ext>
                  </a:extLst>
                </a:gridCol>
                <a:gridCol w="2007892">
                  <a:extLst>
                    <a:ext uri="{9D8B030D-6E8A-4147-A177-3AD203B41FA5}">
                      <a16:colId xmlns:a16="http://schemas.microsoft.com/office/drawing/2014/main" val="2211748438"/>
                    </a:ext>
                  </a:extLst>
                </a:gridCol>
                <a:gridCol w="1677325">
                  <a:extLst>
                    <a:ext uri="{9D8B030D-6E8A-4147-A177-3AD203B41FA5}">
                      <a16:colId xmlns:a16="http://schemas.microsoft.com/office/drawing/2014/main" val="279595084"/>
                    </a:ext>
                  </a:extLst>
                </a:gridCol>
                <a:gridCol w="1420217">
                  <a:extLst>
                    <a:ext uri="{9D8B030D-6E8A-4147-A177-3AD203B41FA5}">
                      <a16:colId xmlns:a16="http://schemas.microsoft.com/office/drawing/2014/main" val="732742107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val="241673067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PLAN DE DESARROLLO ACTUAL</a:t>
                      </a:r>
                    </a:p>
                    <a:p>
                      <a:pPr algn="ctr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2024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2025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2026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2027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2028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extLst>
                  <a:ext uri="{0D108BD9-81ED-4DB2-BD59-A6C34878D82A}">
                    <a16:rowId xmlns:a16="http://schemas.microsoft.com/office/drawing/2014/main" val="94421373"/>
                  </a:ext>
                </a:extLst>
              </a:tr>
              <a:tr h="4416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Gestionar y ejecutar proyectos de vivienda nueva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960.782.164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1.678.013.655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3.658.042.986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3.804.383.973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3.956.506.948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3095294710"/>
                  </a:ext>
                </a:extLst>
              </a:tr>
              <a:tr h="4754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Gestionar y ejecutar proyectos de Mejoramiento de Vivienda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              1.000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3511697580"/>
                  </a:ext>
                </a:extLst>
              </a:tr>
              <a:tr h="4416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Gestionar la legalizacion y titulacion de predios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              1.000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               1.000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913310240"/>
                  </a:ext>
                </a:extLst>
              </a:tr>
              <a:tr h="4416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Ejecutar proyectos de desarrollo  Urbano y Rural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210.000.000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218.400.000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227.136.000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236.221.440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245.670.298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3810959310"/>
                  </a:ext>
                </a:extLst>
              </a:tr>
              <a:tr h="4416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Gestionar el cerramiento de lotes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 40.000.000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   41.600.000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43.264.000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44.994.560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46.794.342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4191777370"/>
                  </a:ext>
                </a:extLst>
              </a:tr>
              <a:tr h="4416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Ejecutar  obras de insfraestructura vial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1.000.000.000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  1.000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3157559432"/>
                  </a:ext>
                </a:extLst>
              </a:tr>
              <a:tr h="7132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Implementar estrategias para el fortalecimiento institucional de la empresa de desarrollo urbano y rural del Municipio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273.216.680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         284.145.347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295.511.161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307.331.608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319.624.872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969928696"/>
                  </a:ext>
                </a:extLst>
              </a:tr>
              <a:tr h="64413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Fortalecer espacios laborales para mejorar la prestacion del servicio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>
                          <a:effectLst/>
                        </a:rPr>
                        <a:t> $                                                 1.000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    1.000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 $                                  1.000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681124573"/>
                  </a:ext>
                </a:extLst>
              </a:tr>
              <a:tr h="44162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TOTAL INVERSIÓN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 $                                         1.484.002.844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 $                                           3.222.162.002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 $                             4.223.958.148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 $                   4.392.935.580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 $               4.568.602.487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65" marR="5765" marT="5765" marB="0" anchor="b"/>
                </a:tc>
                <a:extLst>
                  <a:ext uri="{0D108BD9-81ED-4DB2-BD59-A6C34878D82A}">
                    <a16:rowId xmlns:a16="http://schemas.microsoft.com/office/drawing/2014/main" val="403499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672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3B5B26-F852-41B7-8276-1BD0FBD9F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644"/>
            <a:ext cx="12191998" cy="6854710"/>
          </a:xfrm>
          <a:prstGeom prst="rect">
            <a:avLst/>
          </a:prstGeom>
        </p:spPr>
      </p:pic>
      <p:sp>
        <p:nvSpPr>
          <p:cNvPr id="5" name="Rectángulo 5">
            <a:extLst>
              <a:ext uri="{FF2B5EF4-FFF2-40B4-BE49-F238E27FC236}">
                <a16:creationId xmlns:a16="http://schemas.microsoft.com/office/drawing/2014/main" id="{8D431B8D-EEAB-4FC9-820F-2B9E2CE18CD3}"/>
              </a:ext>
            </a:extLst>
          </p:cNvPr>
          <p:cNvSpPr/>
          <p:nvPr/>
        </p:nvSpPr>
        <p:spPr>
          <a:xfrm>
            <a:off x="511493" y="1960880"/>
            <a:ext cx="968914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rPr>
              <a:t>La empresa de desarrollo urbano y rural de Dosquebradas, continuara con los objetivos propuestos de seguir TRANSFORMANDO NUESTRA CIUDAD Y CUMPLIRLE A LA CIUDADANIA</a:t>
            </a:r>
          </a:p>
          <a:p>
            <a:endParaRPr lang="es-ES" sz="6600" b="1" dirty="0">
              <a:solidFill>
                <a:schemeClr val="bg1"/>
              </a:solidFill>
              <a:latin typeface="Montserrat" pitchFamily="2" charset="77"/>
              <a:cs typeface="Arial" panose="020B0604020202020204" pitchFamily="34" charset="0"/>
            </a:endParaRPr>
          </a:p>
          <a:p>
            <a:pPr algn="r"/>
            <a:r>
              <a:rPr lang="es-ES" sz="6600" b="1" dirty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rPr>
              <a:t>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2287994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3B5B26-F852-41B7-8276-1BD0FBD9F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90"/>
            <a:ext cx="12191998" cy="6854710"/>
          </a:xfrm>
          <a:prstGeom prst="rect">
            <a:avLst/>
          </a:prstGeom>
        </p:spPr>
      </p:pic>
      <p:sp>
        <p:nvSpPr>
          <p:cNvPr id="5" name="Rectángulo 5">
            <a:extLst>
              <a:ext uri="{FF2B5EF4-FFF2-40B4-BE49-F238E27FC236}">
                <a16:creationId xmlns:a16="http://schemas.microsoft.com/office/drawing/2014/main" id="{8D431B8D-EEAB-4FC9-820F-2B9E2CE18CD3}"/>
              </a:ext>
            </a:extLst>
          </p:cNvPr>
          <p:cNvSpPr/>
          <p:nvPr/>
        </p:nvSpPr>
        <p:spPr>
          <a:xfrm>
            <a:off x="869895" y="3258649"/>
            <a:ext cx="106284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rPr>
              <a:t>LUIS ERNESTO VALENCIA RAMIREZ</a:t>
            </a:r>
          </a:p>
          <a:p>
            <a:pPr algn="ctr"/>
            <a:r>
              <a:rPr lang="es-ES" sz="4400" b="1" dirty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rPr>
              <a:t>GERENTE GENERAL</a:t>
            </a:r>
          </a:p>
        </p:txBody>
      </p:sp>
    </p:spTree>
    <p:extLst>
      <p:ext uri="{BB962C8B-B14F-4D97-AF65-F5344CB8AC3E}">
        <p14:creationId xmlns:p14="http://schemas.microsoft.com/office/powerpoint/2010/main" val="21725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46C1A4F3-4E6E-00D6-0C88-1B7F74C6AD92}"/>
              </a:ext>
            </a:extLst>
          </p:cNvPr>
          <p:cNvSpPr txBox="1"/>
          <p:nvPr/>
        </p:nvSpPr>
        <p:spPr>
          <a:xfrm>
            <a:off x="1612496" y="399238"/>
            <a:ext cx="656018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es-CO" sz="1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Principales problemas:</a:t>
            </a:r>
            <a:endParaRPr lang="es-CO" sz="1400" b="1" dirty="0">
              <a:latin typeface="Calibri" panose="020F0502020204030204" pitchFamily="34" charset="0"/>
              <a:ea typeface="Arial" panose="020B0604020202020204" pitchFamily="34" charset="0"/>
              <a:cs typeface="Cambria" panose="02040503050406030204" pitchFamily="18" charset="0"/>
            </a:endParaRPr>
          </a:p>
          <a:p>
            <a:pPr algn="just"/>
            <a:r>
              <a:rPr lang="es-CO" sz="1400" b="1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                    </a:t>
            </a:r>
            <a:r>
              <a:rPr lang="es-CO" sz="1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Causas</a:t>
            </a:r>
            <a:endParaRPr lang="es-CO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E</a:t>
            </a:r>
            <a:r>
              <a:rPr lang="es-CO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l crecimiento demográfico y de los fenómenos migratorios locales, regionales, nacionales e internacionales.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Desarrollo de asentamientos informales.</a:t>
            </a:r>
          </a:p>
          <a:p>
            <a:pPr marL="1600200" lvl="3" indent="-228600" algn="just">
              <a:buFont typeface="+mj-lt"/>
              <a:buAutoNum type="arabicPeriod"/>
            </a:pPr>
            <a:r>
              <a:rPr lang="es-ES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Desarrollos urbanísticos dispersos (urbanos y suburbanos).</a:t>
            </a: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 Incumplimiento de normas sismo resistentes.</a:t>
            </a: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Vivienda rural desarticulada de las políticas públicas</a:t>
            </a:r>
          </a:p>
          <a:p>
            <a:pPr marL="1600200" lvl="3" indent="-228600" algn="just">
              <a:buFont typeface="+mj-lt"/>
              <a:buAutoNum type="arabicPeriod"/>
            </a:pPr>
            <a:r>
              <a:rPr lang="es-ES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Falta de mecanismos de control para contener la informalidad en los bordes urbanos.</a:t>
            </a:r>
          </a:p>
          <a:p>
            <a:pPr marL="1600200" lvl="3" indent="-228600" algn="just">
              <a:buFont typeface="+mj-lt"/>
              <a:buAutoNum type="arabicPeriod"/>
            </a:pPr>
            <a:r>
              <a:rPr lang="es-ES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Necesidades relacionadas con la relocalización de vivienda en riesgo no mitigable</a:t>
            </a:r>
            <a:r>
              <a:rPr lang="es-ES" sz="1400" dirty="0"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.</a:t>
            </a:r>
          </a:p>
          <a:p>
            <a:pPr marL="1600200" lvl="3" indent="-228600" algn="just">
              <a:buFont typeface="+mj-lt"/>
              <a:buAutoNum type="arabicPeriod"/>
            </a:pPr>
            <a:r>
              <a:rPr lang="es-ES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Vivienda informal y vivienda en condiciones de riesgo</a:t>
            </a:r>
          </a:p>
          <a:p>
            <a:pPr marL="1600200" lvl="3" indent="-228600" algn="just">
              <a:buFont typeface="+mj-lt"/>
              <a:buAutoNum type="arabicPeriod"/>
            </a:pPr>
            <a:endParaRPr lang="es-E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Cambria" panose="02040503050406030204" pitchFamily="18" charset="0"/>
            </a:endParaRPr>
          </a:p>
          <a:p>
            <a:pPr algn="just"/>
            <a:r>
              <a:rPr lang="es-CO" sz="1400" b="1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Consecuencias</a:t>
            </a:r>
            <a:endParaRPr lang="es-CO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Crecimiento de la demanda de todos los servicios sociales incluyendo la vivienda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ocupación de terrenos en zonas de alto riesgo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Incremento poblacional 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" panose="02040503050406030204" pitchFamily="18" charset="0"/>
              </a:rPr>
              <a:t>Incremento en la oferta de servicios por parte de la entidad territorial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Incremento de la vulnerabilidad ante situaciones de riesgo natural.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600200" lvl="3" indent="-228600" algn="just">
              <a:buFont typeface="+mj-lt"/>
              <a:buAutoNum type="arabicPeriod"/>
            </a:pPr>
            <a:r>
              <a:rPr lang="es-CO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Cambria" panose="02040503050406030204" pitchFamily="18" charset="0"/>
              </a:rPr>
              <a:t>Altos índices de pobreza</a:t>
            </a:r>
            <a:endParaRPr lang="es-CO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1A71581-6E5E-995B-E559-EB608C037E72}"/>
              </a:ext>
            </a:extLst>
          </p:cNvPr>
          <p:cNvSpPr txBox="1"/>
          <p:nvPr/>
        </p:nvSpPr>
        <p:spPr>
          <a:xfrm>
            <a:off x="1768389" y="6032757"/>
            <a:ext cx="6248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DEFICIT CUALITATIVO: 11% 8.125 </a:t>
            </a:r>
          </a:p>
          <a:p>
            <a:r>
              <a:rPr lang="es-CO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DEFICIT CUANTITATIVO: 2% 1.492  </a:t>
            </a:r>
            <a:endParaRPr lang="es-CO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pic>
        <p:nvPicPr>
          <p:cNvPr id="24" name="Gráfico 23" descr="Gráfico de tendencia descendente con relleno sólido">
            <a:extLst>
              <a:ext uri="{FF2B5EF4-FFF2-40B4-BE49-F238E27FC236}">
                <a16:creationId xmlns:a16="http://schemas.microsoft.com/office/drawing/2014/main" id="{E82D7A25-E860-1448-752A-83E917DF2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151" y="5899139"/>
            <a:ext cx="852009" cy="85200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6D9F056-11EB-18EB-6354-D41EDA9A58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882" y="851967"/>
            <a:ext cx="3522838" cy="237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E52D6ED-4157-774F-C42A-5C98CAB69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101" y="3295094"/>
            <a:ext cx="3247351" cy="2148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B1ABE68-FE5E-AB00-DA6C-74CB7F7B0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008360"/>
              </p:ext>
            </p:extLst>
          </p:nvPr>
        </p:nvGraphicFramePr>
        <p:xfrm>
          <a:off x="2341880" y="872978"/>
          <a:ext cx="7691120" cy="490728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3845161">
                  <a:extLst>
                    <a:ext uri="{9D8B030D-6E8A-4147-A177-3AD203B41FA5}">
                      <a16:colId xmlns:a16="http://schemas.microsoft.com/office/drawing/2014/main" val="693496922"/>
                    </a:ext>
                  </a:extLst>
                </a:gridCol>
                <a:gridCol w="3845959">
                  <a:extLst>
                    <a:ext uri="{9D8B030D-6E8A-4147-A177-3AD203B41FA5}">
                      <a16:colId xmlns:a16="http://schemas.microsoft.com/office/drawing/2014/main" val="4264624072"/>
                    </a:ext>
                  </a:extLst>
                </a:gridCol>
              </a:tblGrid>
              <a:tr h="207253">
                <a:tc>
                  <a:txBody>
                    <a:bodyPr/>
                    <a:lstStyle/>
                    <a:p>
                      <a:pPr indent="-1270" algn="just" fontAlgn="t"/>
                      <a:r>
                        <a:rPr lang="es-CO" sz="1400" b="1" dirty="0">
                          <a:effectLst/>
                        </a:rPr>
                        <a:t>DEBILIDAD </a:t>
                      </a:r>
                      <a:endParaRPr lang="es-CO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1270" algn="just" fontAlgn="t"/>
                      <a:r>
                        <a:rPr lang="es-CO" sz="1400" b="1" dirty="0">
                          <a:effectLst/>
                        </a:rPr>
                        <a:t>OPORTUNIDAD</a:t>
                      </a:r>
                      <a:endParaRPr lang="es-CO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1317719"/>
                  </a:ext>
                </a:extLst>
              </a:tr>
              <a:tr h="1908510">
                <a:tc>
                  <a:txBody>
                    <a:bodyPr/>
                    <a:lstStyle/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Recursos financieros insuficientes para ejecutar programas de vivienda.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 err="1">
                          <a:effectLst/>
                        </a:rPr>
                        <a:t>Edos</a:t>
                      </a:r>
                      <a:r>
                        <a:rPr lang="es-CO" sz="1400" b="0" dirty="0">
                          <a:effectLst/>
                        </a:rPr>
                        <a:t> no posee el personal necesario y con idoneidad para ejecutar todos los procesos.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Insuficiente infraestructura tecnológica de EDOS.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Deficiente desarrollo tecnológico de EDOS</a:t>
                      </a:r>
                    </a:p>
                    <a:p>
                      <a:pPr indent="-1270" algn="just" fontAlgn="t"/>
                      <a:r>
                        <a:rPr lang="es-CO" sz="1400" b="0" dirty="0">
                          <a:effectLst/>
                        </a:rPr>
                        <a:t> </a:t>
                      </a:r>
                      <a:endParaRPr lang="es-CO" sz="1600" b="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Wingdings" panose="05000000000000000000" pitchFamily="2" charset="2"/>
                        <a:buChar char=""/>
                      </a:pPr>
                      <a:r>
                        <a:rPr lang="es-CO" sz="1400" b="0" dirty="0">
                          <a:effectLst/>
                        </a:rPr>
                        <a:t>Proyectos estratégicos definidos en el POT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"/>
                      </a:pPr>
                      <a:r>
                        <a:rPr lang="es-CO" sz="1400" b="0" dirty="0">
                          <a:effectLst/>
                        </a:rPr>
                        <a:t>Alternativas presentadas por nueva normatividad nacional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"/>
                      </a:pPr>
                      <a:r>
                        <a:rPr lang="es-CO" sz="1400" b="0" dirty="0">
                          <a:effectLst/>
                        </a:rPr>
                        <a:t>Crecimiento poblacional del Municipio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"/>
                      </a:pPr>
                      <a:r>
                        <a:rPr lang="es-CO" sz="1400" b="0" dirty="0">
                          <a:effectLst/>
                        </a:rPr>
                        <a:t>Acceso a financiamiento externo a través de líneas blandas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"/>
                      </a:pPr>
                      <a:r>
                        <a:rPr lang="es-CO" sz="1400" b="0" dirty="0">
                          <a:effectLst/>
                        </a:rPr>
                        <a:t>Demanda robusta de vivienda en el campo y en la ciudad de Dosquebradas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"/>
                      </a:pPr>
                      <a:r>
                        <a:rPr lang="es-CO" sz="1400" b="0" dirty="0">
                          <a:effectLst/>
                        </a:rPr>
                        <a:t>Nuevo Plan de desarrollo </a:t>
                      </a:r>
                      <a:endParaRPr lang="es-CO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mbria" panose="020405030504060302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0152035"/>
                  </a:ext>
                </a:extLst>
              </a:tr>
              <a:tr h="207253">
                <a:tc>
                  <a:txBody>
                    <a:bodyPr/>
                    <a:lstStyle/>
                    <a:p>
                      <a:pPr indent="-1270" algn="just" fontAlgn="t"/>
                      <a:r>
                        <a:rPr lang="es-CO" sz="1400">
                          <a:effectLst/>
                        </a:rPr>
                        <a:t>FORTALEZA</a:t>
                      </a:r>
                      <a:endParaRPr lang="es-CO" sz="16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1270" algn="just" fontAlgn="t"/>
                      <a:r>
                        <a:rPr lang="es-CO" sz="1400" b="1" dirty="0">
                          <a:effectLst/>
                        </a:rPr>
                        <a:t>AMENAZAS</a:t>
                      </a:r>
                      <a:endParaRPr lang="es-CO" sz="16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5753196"/>
                  </a:ext>
                </a:extLst>
              </a:tr>
              <a:tr h="2487020">
                <a:tc>
                  <a:txBody>
                    <a:bodyPr/>
                    <a:lstStyle/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Experiencia de </a:t>
                      </a:r>
                      <a:r>
                        <a:rPr lang="es-CO" sz="1400" b="0" dirty="0" err="1">
                          <a:effectLst/>
                        </a:rPr>
                        <a:t>Edos</a:t>
                      </a:r>
                      <a:r>
                        <a:rPr lang="es-CO" sz="1400" b="0" dirty="0">
                          <a:effectLst/>
                        </a:rPr>
                        <a:t> en ejecución misional de proyectos de vivienda.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Logros alcanzados en años de existencia de </a:t>
                      </a:r>
                      <a:r>
                        <a:rPr lang="es-CO" sz="1400" b="0" dirty="0" err="1">
                          <a:effectLst/>
                        </a:rPr>
                        <a:t>Edos</a:t>
                      </a:r>
                      <a:r>
                        <a:rPr lang="es-CO" sz="1400" b="0" dirty="0">
                          <a:effectLst/>
                        </a:rPr>
                        <a:t> reconocidos por la comunidad.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Conocimiento de la demanda en materia de vivienda urbana y rural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Registro en bases de datos con población demandante de vivienda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Plan estratégico 2023-2028 “Estamos transformando la ciudad” construido y adoptado por </a:t>
                      </a:r>
                      <a:r>
                        <a:rPr lang="es-CO" sz="1400" b="0" dirty="0" err="1">
                          <a:effectLst/>
                        </a:rPr>
                        <a:t>Edos</a:t>
                      </a:r>
                      <a:endParaRPr lang="es-CO" sz="1400" b="0" dirty="0">
                        <a:effectLst/>
                      </a:endParaRPr>
                    </a:p>
                    <a:p>
                      <a:pPr indent="-1270" algn="just" fontAlgn="t"/>
                      <a:r>
                        <a:rPr lang="es-CO" sz="1400" dirty="0">
                          <a:effectLst/>
                        </a:rPr>
                        <a:t> </a:t>
                      </a:r>
                      <a:endParaRPr lang="es-CO" sz="16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Surgimiento de nuevas políticas públicas desde el gobierno nacional.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Establecimiento de grandes urbanizadores particulares con recursos financieros suficientes.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Falta de continuidad en la ejecución de los proyectos por cambios de administraciones locales o territoriales.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400" b="0" dirty="0">
                          <a:effectLst/>
                        </a:rPr>
                        <a:t>Modificaciones en la destinación de recursos por parte de la entidad territorial</a:t>
                      </a:r>
                      <a:r>
                        <a:rPr lang="es-CO" sz="1400" b="1" dirty="0">
                          <a:effectLst/>
                        </a:rPr>
                        <a:t>.</a:t>
                      </a:r>
                      <a:endParaRPr lang="es-CO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mbria" panose="020405030504060302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7449789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9D4C41E3-C396-B732-27FE-24B757BFC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943" y="534424"/>
            <a:ext cx="73218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38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8175" algn="l"/>
              </a:tabLst>
              <a:defRPr/>
            </a:pPr>
            <a:r>
              <a:rPr kumimoji="0" lang="es-CO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INTERNOS                                                   EXTERNOS</a:t>
            </a:r>
            <a:endParaRPr kumimoji="0" lang="es-CO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游ゴシック" panose="020B0400000000000000" pitchFamily="34" charset="-128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1B3DB064-073B-67CF-7F59-3FF792A3E492}"/>
              </a:ext>
            </a:extLst>
          </p:cNvPr>
          <p:cNvSpPr txBox="1"/>
          <p:nvPr/>
        </p:nvSpPr>
        <p:spPr>
          <a:xfrm>
            <a:off x="2285054" y="5969633"/>
            <a:ext cx="8529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i="0" dirty="0">
                <a:solidFill>
                  <a:srgbClr val="000000"/>
                </a:solidFill>
                <a:effectLst/>
                <a:latin typeface="Montserrat" pitchFamily="2" charset="0"/>
              </a:rPr>
              <a:t>DOFA</a:t>
            </a:r>
            <a:r>
              <a:rPr lang="es-ES" sz="1200" b="1" i="0" dirty="0">
                <a:solidFill>
                  <a:srgbClr val="000000"/>
                </a:solidFill>
                <a:effectLst/>
                <a:latin typeface="Montserrat" pitchFamily="2" charset="0"/>
              </a:rPr>
              <a:t>  </a:t>
            </a:r>
            <a:endParaRPr lang="es-CO" sz="1200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5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A2F19670-066C-A6B5-AEF5-32814CD6A7B4}"/>
              </a:ext>
            </a:extLst>
          </p:cNvPr>
          <p:cNvSpPr txBox="1"/>
          <p:nvPr/>
        </p:nvSpPr>
        <p:spPr>
          <a:xfrm>
            <a:off x="1936376" y="3068408"/>
            <a:ext cx="4769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ES" b="1" dirty="0">
                <a:latin typeface="+mj-lt"/>
              </a:rPr>
              <a:t>RELACION CON POLITICAS PÚBLICAS</a:t>
            </a:r>
            <a:endParaRPr kumimoji="0" lang="es-CO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EBFC9D48-2DB7-B405-EF4E-E6700B7CD826}"/>
              </a:ext>
            </a:extLst>
          </p:cNvPr>
          <p:cNvSpPr txBox="1"/>
          <p:nvPr/>
        </p:nvSpPr>
        <p:spPr>
          <a:xfrm>
            <a:off x="5730240" y="674400"/>
            <a:ext cx="47692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Política pública de primera infancia, infancia,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adolescencia y fortalecimiento familiar ca de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primera infancia, infancia, adolescencia y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fortalecimiento familiar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Política pública presupuesto participativo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de juventud, Dosquebradas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joven y con vida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de personas con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discapacidad e inclusión social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de migraciones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de juventud, Dosquebradas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joven y con vida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mujer equidad de género.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de envejecimiento para el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adulto mayor en el municipio de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Dosquebradas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Política pública de diversidad sexual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“Dosquebradas diversa”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Política pública de Libertad religiosa y de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cultos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Atención, asistencia y reparación integral a las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víctimas del conflicto armado interno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725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68;p4">
            <a:extLst>
              <a:ext uri="{FF2B5EF4-FFF2-40B4-BE49-F238E27FC236}">
                <a16:creationId xmlns:a16="http://schemas.microsoft.com/office/drawing/2014/main" id="{E5092C6D-B681-5BF2-01BB-4891955CC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350570"/>
              </p:ext>
            </p:extLst>
          </p:nvPr>
        </p:nvGraphicFramePr>
        <p:xfrm>
          <a:off x="1827225" y="597189"/>
          <a:ext cx="7946695" cy="519863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644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06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1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380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u="none" strike="noStrike" cap="none">
                          <a:solidFill>
                            <a:schemeClr val="lt1"/>
                          </a:solidFill>
                        </a:rPr>
                        <a:t>Codigo</a:t>
                      </a:r>
                      <a:endParaRPr sz="10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u="none" strike="noStrike" cap="none">
                          <a:solidFill>
                            <a:schemeClr val="lt1"/>
                          </a:solidFill>
                        </a:rPr>
                        <a:t>Actividad</a:t>
                      </a:r>
                      <a:endParaRPr sz="10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u="none" strike="noStrike" cap="none">
                          <a:solidFill>
                            <a:schemeClr val="lt1"/>
                          </a:solidFill>
                        </a:rPr>
                        <a:t>Indicador</a:t>
                      </a:r>
                      <a:endParaRPr sz="10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u="none" strike="noStrike" cap="none">
                          <a:solidFill>
                            <a:schemeClr val="lt1"/>
                          </a:solidFill>
                        </a:rPr>
                        <a:t>Objetivo Cuatrienio</a:t>
                      </a:r>
                      <a:endParaRPr sz="10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u="none" strike="noStrike" cap="none">
                          <a:solidFill>
                            <a:schemeClr val="lt1"/>
                          </a:solidFill>
                          <a:sym typeface="Arial"/>
                        </a:rPr>
                        <a:t>Cumplimiento a 2023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u="none" strike="noStrike" cap="none">
                          <a:solidFill>
                            <a:schemeClr val="lt1"/>
                          </a:solidFill>
                        </a:rPr>
                        <a:t>PORCENTAJE DE CUMPLIMIENTO</a:t>
                      </a:r>
                      <a:endParaRPr sz="10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0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2.4.1.218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Construcción de obras de infraestructura para la movilidad y conectividad</a:t>
                      </a: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Construir obras de infraestructura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52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3.4.1.344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Adjudicar subsidios de vivienda urbana y/o rural dirigido a la población en general y/o víctimas del conflicto armado, como mecanismo de reactivación económica por la pandemia del COVID-19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Subsidios de vivienda urbanos adjudicados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550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571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0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3.4.1.345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Fortalecer el banco de tierras para construcción de vivienda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Banco de tierras implementado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5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3.4.2.346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Adjudicar subsidios de mejoramiento de vivienda urbana y rural dirigido a la población en general y/o víctimas del conflicto armado como mecanismo de reactivación económica por la pandemia del COVID-19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Subsidios de mejoramiento de vivienda adjudicados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400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424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0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3.4.3.347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Gestión de la legalización y/o titulación de predios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Gestionar la legalización y/o titulación de predios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500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323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65%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3.4.3.348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Gestionar el Cerramiento de predios urbanos por autogestión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Cerramiento de predios urbanos por autogestión gestionados</a:t>
                      </a: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0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3.5.1.349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Gestionar un programa de renovación urbana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Gestión un programa de renovación urbana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0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3.5.1.350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Gestionar un centro de innovación y desarrollo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Gestión del centro de innovación y desarrollo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3.5.1.351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Realizar mejoramiento integral de barrios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Programa de mejoramiento integral de barrios realizado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952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4.3.1.406</a:t>
                      </a:r>
                      <a:endParaRPr sz="1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Implementación de un plan de acompañamiento y seguimiento al Modelo Integrado de Planeación y Gestión Adoptado por la administración pública en el Instituto de Desarrollo Municipal - IDM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Plan de acompañamiento implementado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>
                          <a:solidFill>
                            <a:schemeClr val="dk1"/>
                          </a:solidFill>
                        </a:rPr>
                        <a:t>1</a:t>
                      </a:r>
                      <a:endParaRPr sz="10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100%</a:t>
                      </a: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" marR="600" marT="383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Google Shape;167;p4">
            <a:extLst>
              <a:ext uri="{FF2B5EF4-FFF2-40B4-BE49-F238E27FC236}">
                <a16:creationId xmlns:a16="http://schemas.microsoft.com/office/drawing/2014/main" id="{C29DBA1A-E731-B4D9-C45C-C8FB1C92F0C7}"/>
              </a:ext>
            </a:extLst>
          </p:cNvPr>
          <p:cNvSpPr txBox="1"/>
          <p:nvPr/>
        </p:nvSpPr>
        <p:spPr>
          <a:xfrm>
            <a:off x="472440" y="5915885"/>
            <a:ext cx="11247119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4919"/>
              </a:buClr>
              <a:buSzPts val="3600"/>
              <a:buFont typeface="Calibri"/>
              <a:buNone/>
            </a:pPr>
            <a:r>
              <a:rPr lang="es-ES" sz="24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CUMPLIMIENTO </a:t>
            </a:r>
            <a:endParaRPr sz="105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4919"/>
              </a:buClr>
              <a:buSzPts val="3600"/>
              <a:buFont typeface="Calibri"/>
              <a:buNone/>
            </a:pPr>
            <a:r>
              <a:rPr lang="es-ES" sz="24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AL PLAN DE DESARROLLO 2020-2023 </a:t>
            </a:r>
            <a:endParaRPr sz="105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sz="3600" b="1" i="0" u="none" strike="noStrike" cap="none" dirty="0">
              <a:solidFill>
                <a:srgbClr val="6C64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514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7;p4">
            <a:extLst>
              <a:ext uri="{FF2B5EF4-FFF2-40B4-BE49-F238E27FC236}">
                <a16:creationId xmlns:a16="http://schemas.microsoft.com/office/drawing/2014/main" id="{3D6B7336-3C02-7FFA-039A-51E239244B87}"/>
              </a:ext>
            </a:extLst>
          </p:cNvPr>
          <p:cNvSpPr txBox="1"/>
          <p:nvPr/>
        </p:nvSpPr>
        <p:spPr>
          <a:xfrm>
            <a:off x="1742439" y="6234411"/>
            <a:ext cx="112471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-CO" sz="1600" dirty="0">
                <a:latin typeface="Calibri"/>
                <a:ea typeface="Calibri"/>
                <a:cs typeface="Calibri"/>
                <a:sym typeface="Calibri"/>
              </a:rPr>
              <a:t>Fuente: Documento diagnóstico.</a:t>
            </a:r>
            <a:endParaRPr sz="160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D041BC7-F700-11FC-912F-C82A3A7FB735}"/>
              </a:ext>
            </a:extLst>
          </p:cNvPr>
          <p:cNvSpPr txBox="1"/>
          <p:nvPr/>
        </p:nvSpPr>
        <p:spPr>
          <a:xfrm>
            <a:off x="2722880" y="1281122"/>
            <a:ext cx="6746240" cy="4590138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r>
              <a:rPr lang="es-ES" dirty="0"/>
              <a:t>● Articular la apuesta nacional de Vivienda  urbana, rural y hábitat para el Municipio de Dosquebradas en el marco de la aprobación del POT.</a:t>
            </a:r>
          </a:p>
          <a:p>
            <a:r>
              <a:rPr lang="es-ES" dirty="0"/>
              <a:t> ● Reducir los déficits cuantitativo y cualitativo de vivienda urbana y rural, garantizando una oferta habitacional en condiciones de sostenibilidad ambiental y equidad territorial, incluyendo la demanda presente y futura de vivienda. </a:t>
            </a:r>
          </a:p>
          <a:p>
            <a:r>
              <a:rPr lang="es-ES" dirty="0"/>
              <a:t>● Consolidar la vivienda existente, mejorando sus condiciones de habitabilidad con espacios públicos y equipamientos complementarios</a:t>
            </a:r>
          </a:p>
          <a:p>
            <a:r>
              <a:rPr lang="es-ES" dirty="0"/>
              <a:t> ● Programar el suelo necesario para la relocalización de viviendas urbanas en riesgo alto no mitigable.</a:t>
            </a:r>
          </a:p>
          <a:p>
            <a:r>
              <a:rPr lang="es-ES" dirty="0"/>
              <a:t> ● Generar programas de mejoramiento integral de barrios, que permita la complementariedad de los barrios deficitarios de un hábitat adecuado. </a:t>
            </a:r>
          </a:p>
          <a:p>
            <a:r>
              <a:rPr lang="es-ES" dirty="0"/>
              <a:t>● Implementar la legalización y titulación de asentamientos que se puedan incorporar en la formalidad.</a:t>
            </a:r>
          </a:p>
          <a:p>
            <a:r>
              <a:rPr lang="es-ES" dirty="0"/>
              <a:t> ● Aprovechar las nuevas herramientas de fortalecimiento.</a:t>
            </a:r>
            <a:endParaRPr lang="es-CO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33F9572-0F49-154D-798A-EAB430A0504A}"/>
              </a:ext>
            </a:extLst>
          </p:cNvPr>
          <p:cNvSpPr txBox="1"/>
          <p:nvPr/>
        </p:nvSpPr>
        <p:spPr>
          <a:xfrm>
            <a:off x="2722880" y="617408"/>
            <a:ext cx="551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APUESTAS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70017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7;p4">
            <a:extLst>
              <a:ext uri="{FF2B5EF4-FFF2-40B4-BE49-F238E27FC236}">
                <a16:creationId xmlns:a16="http://schemas.microsoft.com/office/drawing/2014/main" id="{3D6B7336-3C02-7FFA-039A-51E239244B87}"/>
              </a:ext>
            </a:extLst>
          </p:cNvPr>
          <p:cNvSpPr txBox="1"/>
          <p:nvPr/>
        </p:nvSpPr>
        <p:spPr>
          <a:xfrm>
            <a:off x="1742439" y="6234411"/>
            <a:ext cx="112471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s-CO" sz="1600" dirty="0">
                <a:latin typeface="Calibri"/>
                <a:ea typeface="Calibri"/>
                <a:cs typeface="Calibri"/>
                <a:sym typeface="Calibri"/>
              </a:rPr>
              <a:t>Fuente: Documento diagnóstico.</a:t>
            </a:r>
            <a:endParaRPr sz="160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33F9572-0F49-154D-798A-EAB430A0504A}"/>
              </a:ext>
            </a:extLst>
          </p:cNvPr>
          <p:cNvSpPr txBox="1"/>
          <p:nvPr/>
        </p:nvSpPr>
        <p:spPr>
          <a:xfrm>
            <a:off x="2936240" y="548640"/>
            <a:ext cx="551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PROYECTOS ESTRATÉGICOS </a:t>
            </a:r>
            <a:endParaRPr lang="es-CO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D9F0237-311A-D603-1BCD-C344749677E1}"/>
              </a:ext>
            </a:extLst>
          </p:cNvPr>
          <p:cNvSpPr txBox="1"/>
          <p:nvPr/>
        </p:nvSpPr>
        <p:spPr>
          <a:xfrm>
            <a:off x="2468880" y="1175534"/>
            <a:ext cx="6451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Banco de proyectos de vivienda.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Construcción de vivienda nueva para disminuir el déficit cuantitativo.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Implementación de un Programa de Legalización de Predios.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Programa de Mejoramiento de Vivienda para disminuir el déficit cualitativo.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Implementación de programas de Mejoramiento Integral de Barrios.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Diseño y ejecución de un proyecto de Renovación Urbana.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Implementar proyectos de Aprovechamiento del Espacio Público.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Incrementar suelo del banco de tierras.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Desarrollo de proyectos habitacionales y comerciales.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Alianzas estratégicas con el sector privado para el desarrollo de proyectos mixtos.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 Construir obras viales y urbanísticas mediante el Sistema de Contribución por Valorización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5070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5753</TotalTime>
  <Words>2010</Words>
  <Application>Microsoft Office PowerPoint</Application>
  <PresentationFormat>Panorámica</PresentationFormat>
  <Paragraphs>351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2" baseType="lpstr">
      <vt:lpstr>Aptos Narrow</vt:lpstr>
      <vt:lpstr>Arial</vt:lpstr>
      <vt:lpstr>Arial Black</vt:lpstr>
      <vt:lpstr>Arial MT</vt:lpstr>
      <vt:lpstr>Calibri</vt:lpstr>
      <vt:lpstr>Calibri Light</vt:lpstr>
      <vt:lpstr>Cambria</vt:lpstr>
      <vt:lpstr>Montserrat</vt:lpstr>
      <vt:lpstr>Wingdings</vt:lpstr>
      <vt:lpstr>Office Theme</vt:lpstr>
      <vt:lpstr>Empresa de Desarrollo urbano y rural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de Planeación</dc:title>
  <dc:creator>Edwin Mauricio Ocampo Galvis</dc:creator>
  <cp:lastModifiedBy>Lina Maria Martinez Valencia</cp:lastModifiedBy>
  <cp:revision>62</cp:revision>
  <dcterms:created xsi:type="dcterms:W3CDTF">2024-04-29T23:15:57Z</dcterms:created>
  <dcterms:modified xsi:type="dcterms:W3CDTF">2024-05-11T13:04:34Z</dcterms:modified>
</cp:coreProperties>
</file>